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92" r:id="rId3"/>
    <p:sldId id="291" r:id="rId4"/>
    <p:sldId id="279" r:id="rId5"/>
    <p:sldId id="260" r:id="rId6"/>
    <p:sldId id="284" r:id="rId7"/>
    <p:sldId id="286" r:id="rId8"/>
    <p:sldId id="298" r:id="rId9"/>
    <p:sldId id="278" r:id="rId10"/>
    <p:sldId id="261" r:id="rId11"/>
    <p:sldId id="297" r:id="rId12"/>
    <p:sldId id="294" r:id="rId13"/>
    <p:sldId id="296" r:id="rId14"/>
    <p:sldId id="264" r:id="rId15"/>
    <p:sldId id="299" r:id="rId16"/>
    <p:sldId id="295" r:id="rId17"/>
    <p:sldId id="25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7723" autoAdjust="0"/>
  </p:normalViewPr>
  <p:slideViewPr>
    <p:cSldViewPr snapToGrid="0">
      <p:cViewPr varScale="1">
        <p:scale>
          <a:sx n="77" d="100"/>
          <a:sy n="77" d="100"/>
        </p:scale>
        <p:origin x="1854"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8E4BF9-613D-4356-B77B-80EB1E80BF65}" type="datetimeFigureOut">
              <a:rPr lang="en-US" smtClean="0"/>
              <a:t>12/2/2016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B33AA8-A6AB-4F7B-B333-0517FC659E77}" type="slidenum">
              <a:rPr lang="en-US" smtClean="0"/>
              <a:t>‹#›</a:t>
            </a:fld>
            <a:endParaRPr lang="en-US"/>
          </a:p>
        </p:txBody>
      </p:sp>
    </p:spTree>
    <p:extLst>
      <p:ext uri="{BB962C8B-B14F-4D97-AF65-F5344CB8AC3E}">
        <p14:creationId xmlns:p14="http://schemas.microsoft.com/office/powerpoint/2010/main" val="2424152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a:t>
            </a:r>
            <a:r>
              <a:rPr lang="en-US" baseline="0" dirty="0"/>
              <a:t> everyone, this is Puppies, Sharks, and Bears – oh my! by Ellen Reat, Andy Trow, and Nadia Nishu as our project for the University of Utah’s Introduction to Data Science class, Fall 2016.</a:t>
            </a:r>
            <a:endParaRPr lang="en-US" dirty="0"/>
          </a:p>
        </p:txBody>
      </p:sp>
      <p:sp>
        <p:nvSpPr>
          <p:cNvPr id="4" name="Slide Number Placeholder 3"/>
          <p:cNvSpPr>
            <a:spLocks noGrp="1"/>
          </p:cNvSpPr>
          <p:nvPr>
            <p:ph type="sldNum" sz="quarter" idx="10"/>
          </p:nvPr>
        </p:nvSpPr>
        <p:spPr/>
        <p:txBody>
          <a:bodyPr/>
          <a:lstStyle/>
          <a:p>
            <a:fld id="{DBB33AA8-A6AB-4F7B-B333-0517FC659E77}" type="slidenum">
              <a:rPr lang="en-US" smtClean="0"/>
              <a:t>1</a:t>
            </a:fld>
            <a:endParaRPr lang="en-US"/>
          </a:p>
        </p:txBody>
      </p:sp>
    </p:spTree>
    <p:extLst>
      <p:ext uri="{BB962C8B-B14F-4D97-AF65-F5344CB8AC3E}">
        <p14:creationId xmlns:p14="http://schemas.microsoft.com/office/powerpoint/2010/main" val="3541907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Interestingly, a number of these attacks do include a restraint of some sort. Chain is highest, while cage is lowest. It seems that chaining a dog is not the best strategy - whether this is an unsuccessful restraint or whether the chaining has something to do with dog aggression, remains to be seen.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Turns out back, head, neck are the most commonly attacked body parts for dogs. This maybe makes sense...dogs are closer to person sized and probably want to go for heads and necks (high consequence injury areas) more than dragging a person underwater (i.e. how sharks go for legs).</a:t>
            </a:r>
            <a:endParaRPr lang="en-US" dirty="0"/>
          </a:p>
        </p:txBody>
      </p:sp>
      <p:sp>
        <p:nvSpPr>
          <p:cNvPr id="4" name="Slide Number Placeholder 3"/>
          <p:cNvSpPr>
            <a:spLocks noGrp="1"/>
          </p:cNvSpPr>
          <p:nvPr>
            <p:ph type="sldNum" sz="quarter" idx="10"/>
          </p:nvPr>
        </p:nvSpPr>
        <p:spPr/>
        <p:txBody>
          <a:bodyPr/>
          <a:lstStyle/>
          <a:p>
            <a:fld id="{DBB33AA8-A6AB-4F7B-B333-0517FC659E77}" type="slidenum">
              <a:rPr lang="en-US" smtClean="0"/>
              <a:t>11</a:t>
            </a:fld>
            <a:endParaRPr lang="en-US"/>
          </a:p>
        </p:txBody>
      </p:sp>
    </p:spTree>
    <p:extLst>
      <p:ext uri="{BB962C8B-B14F-4D97-AF65-F5344CB8AC3E}">
        <p14:creationId xmlns:p14="http://schemas.microsoft.com/office/powerpoint/2010/main" val="2021481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Dog</a:t>
            </a:r>
            <a:r>
              <a:rPr lang="en-US" baseline="0" dirty="0"/>
              <a:t> attacks seem to be more common in the mid-west, southeast, and northeast regions. There were no records of dog attacks in Utah, luckily!</a:t>
            </a:r>
            <a:endParaRPr lang="en-US" dirty="0"/>
          </a:p>
        </p:txBody>
      </p:sp>
      <p:sp>
        <p:nvSpPr>
          <p:cNvPr id="4" name="Slide Number Placeholder 3"/>
          <p:cNvSpPr>
            <a:spLocks noGrp="1"/>
          </p:cNvSpPr>
          <p:nvPr>
            <p:ph type="sldNum" sz="quarter" idx="10"/>
          </p:nvPr>
        </p:nvSpPr>
        <p:spPr/>
        <p:txBody>
          <a:bodyPr/>
          <a:lstStyle/>
          <a:p>
            <a:fld id="{DBB33AA8-A6AB-4F7B-B333-0517FC659E77}" type="slidenum">
              <a:rPr lang="en-US" smtClean="0"/>
              <a:t>12</a:t>
            </a:fld>
            <a:endParaRPr lang="en-US"/>
          </a:p>
        </p:txBody>
      </p:sp>
    </p:spTree>
    <p:extLst>
      <p:ext uri="{BB962C8B-B14F-4D97-AF65-F5344CB8AC3E}">
        <p14:creationId xmlns:p14="http://schemas.microsoft.com/office/powerpoint/2010/main" val="3124640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see a much more "distributed" wordcloud. There aren't as many big words (more common words) in contrast to the other two animal attack types. We see lots of words that indicate outdoor activity (hiking, trail, wildlife, lake, mountain, camp, etc.) and even some location names.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Bear is the most commonly found word (which isn't surprising at all) but it is followed by killed which gives us some idea of fatality, I suppose. Attacked and found are also not </a:t>
            </a:r>
            <a:r>
              <a:rPr lang="en-US" sz="1200" b="0" i="0" kern="1200" dirty="0" err="1">
                <a:solidFill>
                  <a:schemeClr val="tx1"/>
                </a:solidFill>
                <a:effectLst/>
                <a:latin typeface="+mn-lt"/>
                <a:ea typeface="+mn-ea"/>
                <a:cs typeface="+mn-cs"/>
              </a:rPr>
              <a:t>suprising</a:t>
            </a:r>
            <a:r>
              <a:rPr lang="en-US" sz="1200" b="0" i="0" kern="1200" dirty="0">
                <a:solidFill>
                  <a:schemeClr val="tx1"/>
                </a:solidFill>
                <a:effectLst/>
                <a:latin typeface="+mn-lt"/>
                <a:ea typeface="+mn-ea"/>
                <a:cs typeface="+mn-cs"/>
              </a:rPr>
              <a:t>. Although "found" is maybe different - signifies remoteness of many of these attacks? Maul is common, like with dogs. We also see "national", "area", "hunting", "campsite", and "cabin", which all indicate some sort of outdoor activity - not surprising!</a:t>
            </a:r>
            <a:endParaRPr lang="en-US" dirty="0"/>
          </a:p>
        </p:txBody>
      </p:sp>
      <p:sp>
        <p:nvSpPr>
          <p:cNvPr id="4" name="Slide Number Placeholder 3"/>
          <p:cNvSpPr>
            <a:spLocks noGrp="1"/>
          </p:cNvSpPr>
          <p:nvPr>
            <p:ph type="sldNum" sz="quarter" idx="10"/>
          </p:nvPr>
        </p:nvSpPr>
        <p:spPr/>
        <p:txBody>
          <a:bodyPr/>
          <a:lstStyle/>
          <a:p>
            <a:fld id="{DBB33AA8-A6AB-4F7B-B333-0517FC659E77}" type="slidenum">
              <a:rPr lang="en-US" smtClean="0"/>
              <a:t>13</a:t>
            </a:fld>
            <a:endParaRPr lang="en-US"/>
          </a:p>
        </p:txBody>
      </p:sp>
    </p:spTree>
    <p:extLst>
      <p:ext uri="{BB962C8B-B14F-4D97-AF65-F5344CB8AC3E}">
        <p14:creationId xmlns:p14="http://schemas.microsoft.com/office/powerpoint/2010/main" val="2028801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Unsurprisingly, grizzly bears are the most common. We were surprised that we didn't see any occurrences of </a:t>
            </a:r>
            <a:r>
              <a:rPr lang="en-US" sz="1200" b="0" i="0" kern="1200" dirty="0" err="1">
                <a:solidFill>
                  <a:schemeClr val="tx1"/>
                </a:solidFill>
                <a:effectLst/>
                <a:latin typeface="+mn-lt"/>
                <a:ea typeface="+mn-ea"/>
                <a:cs typeface="+mn-cs"/>
              </a:rPr>
              <a:t>kodiak</a:t>
            </a:r>
            <a:r>
              <a:rPr lang="en-US" sz="1200" b="0" i="0" kern="1200" dirty="0">
                <a:solidFill>
                  <a:schemeClr val="tx1"/>
                </a:solidFill>
                <a:effectLst/>
                <a:latin typeface="+mn-lt"/>
                <a:ea typeface="+mn-ea"/>
                <a:cs typeface="+mn-cs"/>
              </a:rPr>
              <a:t> bears, but this is potentially that they're classified as grizzlies or that there are so few of those bears that they don't show up as much (they're also in remote areas).</a:t>
            </a:r>
            <a:endParaRPr lang="en-US" dirty="0"/>
          </a:p>
          <a:p>
            <a:endParaRPr lang="en-US" dirty="0"/>
          </a:p>
          <a:p>
            <a:r>
              <a:rPr lang="en-US" sz="1200" b="0" i="0" kern="1200" dirty="0">
                <a:solidFill>
                  <a:schemeClr val="tx1"/>
                </a:solidFill>
                <a:effectLst/>
                <a:latin typeface="+mn-lt"/>
                <a:ea typeface="+mn-ea"/>
                <a:cs typeface="+mn-cs"/>
              </a:rPr>
              <a:t>Looks like back, head, and neck are most common. Not too surprising - a bear is large and can attack large body parts. We don't really have a lot of data here - probably not enough to say anything definitively.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National forests and parks show up a lot. </a:t>
            </a:r>
            <a:r>
              <a:rPr lang="en-US" sz="1200" b="0" i="0" kern="1200" baseline="0" dirty="0">
                <a:solidFill>
                  <a:schemeClr val="tx1"/>
                </a:solidFill>
                <a:effectLst/>
                <a:latin typeface="+mn-lt"/>
                <a:ea typeface="+mn-ea"/>
                <a:cs typeface="+mn-cs"/>
              </a:rPr>
              <a:t>This is not a full sampling of all of the public lands where bear attacks occur, it is simply the ones that showed up in the collocation analysis. However, we do see that Glacier, Yellowstone, and Banff are highly represented - not surprising! What is surprising is that Denali and Kenai (Alaskan parks) are less represented. Potentially because of fewer visitors?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BB33AA8-A6AB-4F7B-B333-0517FC659E77}" type="slidenum">
              <a:rPr lang="en-US" smtClean="0"/>
              <a:t>14</a:t>
            </a:fld>
            <a:endParaRPr lang="en-US"/>
          </a:p>
        </p:txBody>
      </p:sp>
    </p:spTree>
    <p:extLst>
      <p:ext uri="{BB962C8B-B14F-4D97-AF65-F5344CB8AC3E}">
        <p14:creationId xmlns:p14="http://schemas.microsoft.com/office/powerpoint/2010/main" val="3282309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B33AA8-A6AB-4F7B-B333-0517FC659E77}" type="slidenum">
              <a:rPr lang="en-US" smtClean="0"/>
              <a:t>15</a:t>
            </a:fld>
            <a:endParaRPr lang="en-US"/>
          </a:p>
        </p:txBody>
      </p:sp>
    </p:spTree>
    <p:extLst>
      <p:ext uri="{BB962C8B-B14F-4D97-AF65-F5344CB8AC3E}">
        <p14:creationId xmlns:p14="http://schemas.microsoft.com/office/powerpoint/2010/main" val="2139500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Sharks</a:t>
            </a:r>
            <a:r>
              <a:rPr lang="en-US" baseline="0" dirty="0"/>
              <a:t>: </a:t>
            </a:r>
            <a:r>
              <a:rPr lang="en-US" dirty="0"/>
              <a:t>Supervised learning did not produce better fatality results than guessing. Shark attacks occurred more frequently in countries with large shark habitats and large populations of ocean-recreating people. We</a:t>
            </a:r>
            <a:r>
              <a:rPr lang="en-US" baseline="0" dirty="0"/>
              <a:t> were able to understand the activities that put people at the most risk and some more information about what body parts sharks attack.</a:t>
            </a:r>
          </a:p>
          <a:p>
            <a:endParaRPr lang="en-US" baseline="0" dirty="0"/>
          </a:p>
          <a:p>
            <a:r>
              <a:rPr lang="en-US" baseline="0" dirty="0"/>
              <a:t>Dogs: We didn’t see strong regression data between population density and attack frequency. We did find some interesting information about dog restraints and body part preference in attacks. This conflicts with geospatial plots, because we do see a clustering of attack data on the map. </a:t>
            </a:r>
          </a:p>
          <a:p>
            <a:endParaRPr lang="en-US" baseline="0" dirty="0"/>
          </a:p>
          <a:p>
            <a:r>
              <a:rPr lang="en-US" baseline="0" dirty="0"/>
              <a:t>Bears: We were able to see that grizzly bears attack fatally more frequently than brown or black bears. We see that they have similar body part preference to dogs and that many of these attacks are clustered in public lands, such as National Parks and Forests.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All of the regression models failed to predict animal attacks based on the population density. This could be due to incomplete data acquisition and taking the population density of the country, rather than of the smaller area where attacks occurred. </a:t>
            </a:r>
            <a:endParaRPr lang="en-US" dirty="0"/>
          </a:p>
        </p:txBody>
      </p:sp>
      <p:sp>
        <p:nvSpPr>
          <p:cNvPr id="4" name="Slide Number Placeholder 3"/>
          <p:cNvSpPr>
            <a:spLocks noGrp="1"/>
          </p:cNvSpPr>
          <p:nvPr>
            <p:ph type="sldNum" sz="quarter" idx="10"/>
          </p:nvPr>
        </p:nvSpPr>
        <p:spPr/>
        <p:txBody>
          <a:bodyPr/>
          <a:lstStyle/>
          <a:p>
            <a:fld id="{DBB33AA8-A6AB-4F7B-B333-0517FC659E77}" type="slidenum">
              <a:rPr lang="en-US" smtClean="0"/>
              <a:t>16</a:t>
            </a:fld>
            <a:endParaRPr lang="en-US"/>
          </a:p>
        </p:txBody>
      </p:sp>
    </p:spTree>
    <p:extLst>
      <p:ext uri="{BB962C8B-B14F-4D97-AF65-F5344CB8AC3E}">
        <p14:creationId xmlns:p14="http://schemas.microsoft.com/office/powerpoint/2010/main" val="4294869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https://bbs.boingboing.net/t/man-fights-off-bear-attack-near-yosemite-then-drives-himself-to-hospital/63851?page=2</a:t>
            </a:r>
          </a:p>
        </p:txBody>
      </p:sp>
      <p:sp>
        <p:nvSpPr>
          <p:cNvPr id="4" name="Slide Number Placeholder 3"/>
          <p:cNvSpPr>
            <a:spLocks noGrp="1"/>
          </p:cNvSpPr>
          <p:nvPr>
            <p:ph type="sldNum" sz="quarter" idx="10"/>
          </p:nvPr>
        </p:nvSpPr>
        <p:spPr/>
        <p:txBody>
          <a:bodyPr/>
          <a:lstStyle/>
          <a:p>
            <a:fld id="{DBB33AA8-A6AB-4F7B-B333-0517FC659E77}" type="slidenum">
              <a:rPr lang="en-US" smtClean="0"/>
              <a:t>17</a:t>
            </a:fld>
            <a:endParaRPr lang="en-US"/>
          </a:p>
        </p:txBody>
      </p:sp>
    </p:spTree>
    <p:extLst>
      <p:ext uri="{BB962C8B-B14F-4D97-AF65-F5344CB8AC3E}">
        <p14:creationId xmlns:p14="http://schemas.microsoft.com/office/powerpoint/2010/main" val="2292620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it turns out that the animals we think are dangerous don’t actually kill the most people annually. Dogs are significantly more fatal than sharks or bears, but “other mammals are the most fatal”.</a:t>
            </a:r>
            <a:endParaRPr lang="en-US" dirty="0"/>
          </a:p>
        </p:txBody>
      </p:sp>
      <p:sp>
        <p:nvSpPr>
          <p:cNvPr id="4" name="Slide Number Placeholder 3"/>
          <p:cNvSpPr>
            <a:spLocks noGrp="1"/>
          </p:cNvSpPr>
          <p:nvPr>
            <p:ph type="sldNum" sz="quarter" idx="10"/>
          </p:nvPr>
        </p:nvSpPr>
        <p:spPr/>
        <p:txBody>
          <a:bodyPr/>
          <a:lstStyle/>
          <a:p>
            <a:fld id="{DBB33AA8-A6AB-4F7B-B333-0517FC659E77}" type="slidenum">
              <a:rPr lang="en-US" smtClean="0"/>
              <a:t>2</a:t>
            </a:fld>
            <a:endParaRPr lang="en-US"/>
          </a:p>
        </p:txBody>
      </p:sp>
    </p:spTree>
    <p:extLst>
      <p:ext uri="{BB962C8B-B14F-4D97-AF65-F5344CB8AC3E}">
        <p14:creationId xmlns:p14="http://schemas.microsoft.com/office/powerpoint/2010/main" val="3242862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have analyzed data from the Global Shark Attack File, this dataset is maintained by The Shark Research Institute in order to better understand behavior of sharks. We will do some initial exploration and supervised machine learning on this dataset. It contains 5900 entries with about 10 variables mostly are categorical.</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 we see, many incidents are provoked. 554 of the rows include the word "PROVOKED", which is roughly 10% of the rows. This is interesting, because we don't always think of shark attacks as due to provocation. </a:t>
            </a:r>
            <a:endParaRPr lang="en-US" dirty="0"/>
          </a:p>
        </p:txBody>
      </p:sp>
      <p:sp>
        <p:nvSpPr>
          <p:cNvPr id="4" name="Slide Number Placeholder 3"/>
          <p:cNvSpPr>
            <a:spLocks noGrp="1"/>
          </p:cNvSpPr>
          <p:nvPr>
            <p:ph type="sldNum" sz="quarter" idx="10"/>
          </p:nvPr>
        </p:nvSpPr>
        <p:spPr/>
        <p:txBody>
          <a:bodyPr/>
          <a:lstStyle/>
          <a:p>
            <a:fld id="{DBB33AA8-A6AB-4F7B-B333-0517FC659E77}" type="slidenum">
              <a:rPr lang="en-US" smtClean="0"/>
              <a:t>4</a:t>
            </a:fld>
            <a:endParaRPr lang="en-US"/>
          </a:p>
        </p:txBody>
      </p:sp>
    </p:spTree>
    <p:extLst>
      <p:ext uri="{BB962C8B-B14F-4D97-AF65-F5344CB8AC3E}">
        <p14:creationId xmlns:p14="http://schemas.microsoft.com/office/powerpoint/2010/main" val="3180797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also see that legs, feet, hands, thighs, arms, calves, ankles, forearms, and knees are by far the most commonly bit. This is less surprising. Legs (and their parts) are large sections of the human body and logically easier for a shark to grab - very few sharks are large enough to bite/eat the torso of a human successfully. Also, sharks typically are attempting to drag and disorient their prey - or maybe humans are on surfboards and legs/arms are the easiest targets.</a:t>
            </a:r>
            <a:endParaRPr lang="en-US" dirty="0"/>
          </a:p>
        </p:txBody>
      </p:sp>
      <p:sp>
        <p:nvSpPr>
          <p:cNvPr id="4" name="Slide Number Placeholder 3"/>
          <p:cNvSpPr>
            <a:spLocks noGrp="1"/>
          </p:cNvSpPr>
          <p:nvPr>
            <p:ph type="sldNum" sz="quarter" idx="10"/>
          </p:nvPr>
        </p:nvSpPr>
        <p:spPr/>
        <p:txBody>
          <a:bodyPr/>
          <a:lstStyle/>
          <a:p>
            <a:fld id="{DBB33AA8-A6AB-4F7B-B333-0517FC659E77}" type="slidenum">
              <a:rPr lang="en-US" smtClean="0"/>
              <a:t>5</a:t>
            </a:fld>
            <a:endParaRPr lang="en-US"/>
          </a:p>
        </p:txBody>
      </p:sp>
    </p:spTree>
    <p:extLst>
      <p:ext uri="{BB962C8B-B14F-4D97-AF65-F5344CB8AC3E}">
        <p14:creationId xmlns:p14="http://schemas.microsoft.com/office/powerpoint/2010/main" val="2085810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taking into account the descriptions that contained words that best fit into another activity we see that swimming is actually the most common activity leading to attacks.</a:t>
            </a:r>
          </a:p>
        </p:txBody>
      </p:sp>
      <p:sp>
        <p:nvSpPr>
          <p:cNvPr id="4" name="Slide Number Placeholder 3"/>
          <p:cNvSpPr>
            <a:spLocks noGrp="1"/>
          </p:cNvSpPr>
          <p:nvPr>
            <p:ph type="sldNum" sz="quarter" idx="10"/>
          </p:nvPr>
        </p:nvSpPr>
        <p:spPr/>
        <p:txBody>
          <a:bodyPr/>
          <a:lstStyle/>
          <a:p>
            <a:fld id="{DBB33AA8-A6AB-4F7B-B333-0517FC659E77}" type="slidenum">
              <a:rPr lang="en-US" smtClean="0"/>
              <a:t>6</a:t>
            </a:fld>
            <a:endParaRPr lang="en-US"/>
          </a:p>
        </p:txBody>
      </p:sp>
    </p:spTree>
    <p:extLst>
      <p:ext uri="{BB962C8B-B14F-4D97-AF65-F5344CB8AC3E}">
        <p14:creationId xmlns:p14="http://schemas.microsoft.com/office/powerpoint/2010/main" val="104129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a:t>
            </a:r>
            <a:r>
              <a:rPr lang="en-US" baseline="0" dirty="0"/>
              <a:t> classify survived or perished similar to the exercise using the titanic dataset. </a:t>
            </a:r>
            <a:endParaRPr lang="en-US" dirty="0"/>
          </a:p>
          <a:p>
            <a:r>
              <a:rPr lang="en-US" dirty="0"/>
              <a:t>Using activity, country, sex and type</a:t>
            </a:r>
            <a:r>
              <a:rPr lang="en-US" baseline="0" dirty="0"/>
              <a:t> of attack we did some supervised learning on the data, to try and pick the factors that most influence whether or not a person survives a shark attack. We cross validated 5 times and calculated a final average as the mean results. We see very similar results from all three methods.</a:t>
            </a:r>
          </a:p>
          <a:p>
            <a:r>
              <a:rPr lang="en-US" dirty="0"/>
              <a:t>Our analysis of categorical variables didn’t end up being a very effective classifier.</a:t>
            </a:r>
            <a:r>
              <a:rPr lang="en-US" baseline="0" dirty="0"/>
              <a:t> Essentially, had we blindly guessed that each of the victims had survived we would have been able to generate similar results.</a:t>
            </a:r>
            <a:endParaRPr lang="en-US" dirty="0"/>
          </a:p>
        </p:txBody>
      </p:sp>
      <p:sp>
        <p:nvSpPr>
          <p:cNvPr id="4" name="Slide Number Placeholder 3"/>
          <p:cNvSpPr>
            <a:spLocks noGrp="1"/>
          </p:cNvSpPr>
          <p:nvPr>
            <p:ph type="sldNum" sz="quarter" idx="10"/>
          </p:nvPr>
        </p:nvSpPr>
        <p:spPr/>
        <p:txBody>
          <a:bodyPr/>
          <a:lstStyle/>
          <a:p>
            <a:fld id="{DBB33AA8-A6AB-4F7B-B333-0517FC659E77}" type="slidenum">
              <a:rPr lang="en-US" smtClean="0"/>
              <a:t>7</a:t>
            </a:fld>
            <a:endParaRPr lang="en-US"/>
          </a:p>
        </p:txBody>
      </p:sp>
    </p:spTree>
    <p:extLst>
      <p:ext uri="{BB962C8B-B14F-4D97-AF65-F5344CB8AC3E}">
        <p14:creationId xmlns:p14="http://schemas.microsoft.com/office/powerpoint/2010/main" val="3982032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B33AA8-A6AB-4F7B-B333-0517FC659E77}" type="slidenum">
              <a:rPr lang="en-US" smtClean="0"/>
              <a:t>8</a:t>
            </a:fld>
            <a:endParaRPr lang="en-US"/>
          </a:p>
        </p:txBody>
      </p:sp>
    </p:spTree>
    <p:extLst>
      <p:ext uri="{BB962C8B-B14F-4D97-AF65-F5344CB8AC3E}">
        <p14:creationId xmlns:p14="http://schemas.microsoft.com/office/powerpoint/2010/main" val="296345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interesting to note that the United States has by far the highest incidence of shark attacks, followed by Australia and South Africa. The USA has a lot of seashore, as does Australia - so this makes sense. Here's a nice article about shark habitats (specifically Great White Sharks), that may shed light as to why South Africa tops this list as well. Looks like most of the countries on this list have coastlines directly in "Great White" habitat.</a:t>
            </a:r>
          </a:p>
        </p:txBody>
      </p:sp>
      <p:sp>
        <p:nvSpPr>
          <p:cNvPr id="4" name="Slide Number Placeholder 3"/>
          <p:cNvSpPr>
            <a:spLocks noGrp="1"/>
          </p:cNvSpPr>
          <p:nvPr>
            <p:ph type="sldNum" sz="quarter" idx="10"/>
          </p:nvPr>
        </p:nvSpPr>
        <p:spPr/>
        <p:txBody>
          <a:bodyPr/>
          <a:lstStyle/>
          <a:p>
            <a:fld id="{DBB33AA8-A6AB-4F7B-B333-0517FC659E77}" type="slidenum">
              <a:rPr lang="en-US" smtClean="0"/>
              <a:t>9</a:t>
            </a:fld>
            <a:endParaRPr lang="en-US"/>
          </a:p>
        </p:txBody>
      </p:sp>
    </p:spTree>
    <p:extLst>
      <p:ext uri="{BB962C8B-B14F-4D97-AF65-F5344CB8AC3E}">
        <p14:creationId xmlns:p14="http://schemas.microsoft.com/office/powerpoint/2010/main" val="3231340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wanted to do a visual representation of these words as well. As with sharks, this only </a:t>
            </a:r>
            <a:r>
              <a:rPr lang="en-US" sz="1200" b="0" i="0" kern="1200" dirty="0" err="1">
                <a:solidFill>
                  <a:schemeClr val="tx1"/>
                </a:solidFill>
                <a:effectLst/>
                <a:latin typeface="+mn-lt"/>
                <a:ea typeface="+mn-ea"/>
                <a:cs typeface="+mn-cs"/>
              </a:rPr>
              <a:t>qualititatively</a:t>
            </a:r>
            <a:r>
              <a:rPr lang="en-US" sz="1200" b="0" i="0" kern="1200" dirty="0">
                <a:solidFill>
                  <a:schemeClr val="tx1"/>
                </a:solidFill>
                <a:effectLst/>
                <a:latin typeface="+mn-lt"/>
                <a:ea typeface="+mn-ea"/>
                <a:cs typeface="+mn-cs"/>
              </a:rPr>
              <a:t> tells us something, but we see that "mauled" is common, as is "killed", "family", "yard", "kept", "chained", among others. There are also many numbers and many references to children, which is unsurprising as dogs are smaller animals and more likely to attack children rather than adults.</a:t>
            </a:r>
            <a:endParaRPr lang="en-US" dirty="0"/>
          </a:p>
        </p:txBody>
      </p:sp>
      <p:sp>
        <p:nvSpPr>
          <p:cNvPr id="4" name="Slide Number Placeholder 3"/>
          <p:cNvSpPr>
            <a:spLocks noGrp="1"/>
          </p:cNvSpPr>
          <p:nvPr>
            <p:ph type="sldNum" sz="quarter" idx="10"/>
          </p:nvPr>
        </p:nvSpPr>
        <p:spPr/>
        <p:txBody>
          <a:bodyPr/>
          <a:lstStyle/>
          <a:p>
            <a:fld id="{DBB33AA8-A6AB-4F7B-B333-0517FC659E77}" type="slidenum">
              <a:rPr lang="en-US" smtClean="0"/>
              <a:t>10</a:t>
            </a:fld>
            <a:endParaRPr lang="en-US"/>
          </a:p>
        </p:txBody>
      </p:sp>
    </p:spTree>
    <p:extLst>
      <p:ext uri="{BB962C8B-B14F-4D97-AF65-F5344CB8AC3E}">
        <p14:creationId xmlns:p14="http://schemas.microsoft.com/office/powerpoint/2010/main" val="619514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12/2/2016</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12/2/2016</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12/2/2016</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12/2/2016</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12/2/2016</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12/2/2016</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12/2/2016</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audio" Target="../media/media11.m4a"/><Relationship Id="rId7" Type="http://schemas.openxmlformats.org/officeDocument/2006/relationships/image" Target="../media/image24.png"/><Relationship Id="rId2" Type="http://schemas.microsoft.com/office/2007/relationships/media" Target="../media/media11.m4a"/><Relationship Id="rId1" Type="http://schemas.openxmlformats.org/officeDocument/2006/relationships/tags" Target="../tags/tag5.xml"/><Relationship Id="rId6" Type="http://schemas.openxmlformats.org/officeDocument/2006/relationships/image" Target="../media/image2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8.png"/><Relationship Id="rId11" Type="http://schemas.openxmlformats.org/officeDocument/2006/relationships/image" Target="../media/image3.png"/><Relationship Id="rId5" Type="http://schemas.openxmlformats.org/officeDocument/2006/relationships/image" Target="../media/image27.png"/><Relationship Id="rId10" Type="http://schemas.openxmlformats.org/officeDocument/2006/relationships/image" Target="../media/image31.jpeg"/><Relationship Id="rId4" Type="http://schemas.openxmlformats.org/officeDocument/2006/relationships/notesSlide" Target="../notesSlides/notesSlide13.xml"/><Relationship Id="rId9"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32.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6.m4a"/><Relationship Id="rId7" Type="http://schemas.openxmlformats.org/officeDocument/2006/relationships/image" Target="../media/image34.jpeg"/><Relationship Id="rId2" Type="http://schemas.microsoft.com/office/2007/relationships/media" Target="../media/media16.m4a"/><Relationship Id="rId1" Type="http://schemas.openxmlformats.org/officeDocument/2006/relationships/tags" Target="../tags/tag6.xml"/><Relationship Id="rId6" Type="http://schemas.openxmlformats.org/officeDocument/2006/relationships/image" Target="../media/image3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2.m4a"/><Relationship Id="rId7" Type="http://schemas.openxmlformats.org/officeDocument/2006/relationships/image" Target="../media/image5.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png"/><Relationship Id="rId11" Type="http://schemas.openxmlformats.org/officeDocument/2006/relationships/image" Target="../media/image3.png"/><Relationship Id="rId5" Type="http://schemas.openxmlformats.org/officeDocument/2006/relationships/notesSlide" Target="../notesSlides/notesSlide2.xml"/><Relationship Id="rId10" Type="http://schemas.openxmlformats.org/officeDocument/2006/relationships/image" Target="../media/image8.png"/><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6.m4a"/><Relationship Id="rId7" Type="http://schemas.openxmlformats.org/officeDocument/2006/relationships/image" Target="../media/image15.png"/><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14.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audio" Target="../media/media7.m4a"/><Relationship Id="rId7" Type="http://schemas.openxmlformats.org/officeDocument/2006/relationships/image" Target="../media/image17.png"/><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16.png"/><Relationship Id="rId5" Type="http://schemas.openxmlformats.org/officeDocument/2006/relationships/notesSlide" Target="../notesSlides/notesSlide6.xml"/><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9.m4a"/><Relationship Id="rId7" Type="http://schemas.openxmlformats.org/officeDocument/2006/relationships/image" Target="../media/image21.gif"/><Relationship Id="rId2" Type="http://schemas.microsoft.com/office/2007/relationships/media" Target="../media/media9.m4a"/><Relationship Id="rId1" Type="http://schemas.openxmlformats.org/officeDocument/2006/relationships/tags" Target="../tags/tag4.xml"/><Relationship Id="rId6" Type="http://schemas.openxmlformats.org/officeDocument/2006/relationships/image" Target="../media/image20.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Puppies, Sharks, bears – Oh my!</a:t>
            </a:r>
          </a:p>
        </p:txBody>
      </p:sp>
      <p:sp>
        <p:nvSpPr>
          <p:cNvPr id="3" name="Subtitle 2"/>
          <p:cNvSpPr>
            <a:spLocks noGrp="1"/>
          </p:cNvSpPr>
          <p:nvPr>
            <p:ph type="subTitle" idx="1"/>
          </p:nvPr>
        </p:nvSpPr>
        <p:spPr>
          <a:xfrm>
            <a:off x="1371600" y="3632200"/>
            <a:ext cx="9448800" cy="1838158"/>
          </a:xfrm>
        </p:spPr>
        <p:txBody>
          <a:bodyPr>
            <a:normAutofit/>
          </a:bodyPr>
          <a:lstStyle/>
          <a:p>
            <a:pPr algn="r"/>
            <a:r>
              <a:rPr lang="en-US" dirty="0"/>
              <a:t>Ellen Reat, Nadia Nishu, Andy Trow</a:t>
            </a:r>
          </a:p>
          <a:p>
            <a:pPr algn="r"/>
            <a:r>
              <a:rPr lang="en-US" dirty="0"/>
              <a:t>Introduction to Data Science </a:t>
            </a:r>
          </a:p>
          <a:p>
            <a:pPr algn="r"/>
            <a:r>
              <a:rPr lang="en-US" dirty="0"/>
              <a:t>Final Project</a:t>
            </a:r>
          </a:p>
          <a:p>
            <a:pPr algn="r"/>
            <a:r>
              <a:rPr lang="en-US" dirty="0"/>
              <a:t>December 2, 2016</a:t>
            </a:r>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55445585"/>
      </p:ext>
    </p:extLst>
  </p:cSld>
  <p:clrMapOvr>
    <a:masterClrMapping/>
  </p:clrMapOvr>
  <mc:AlternateContent xmlns:mc="http://schemas.openxmlformats.org/markup-compatibility/2006">
    <mc:Choice xmlns:p14="http://schemas.microsoft.com/office/powerpoint/2010/main" Requires="p14">
      <p:transition spd="slow" p14:dur="2000" advTm="3532"/>
    </mc:Choice>
    <mc:Fallback>
      <p:transition spd="slow" advTm="3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Dog Attacks</a:t>
            </a:r>
          </a:p>
        </p:txBody>
      </p:sp>
      <p:pic>
        <p:nvPicPr>
          <p:cNvPr id="4" name="Picture 3"/>
          <p:cNvPicPr>
            <a:picLocks noChangeAspect="1"/>
          </p:cNvPicPr>
          <p:nvPr/>
        </p:nvPicPr>
        <p:blipFill rotWithShape="1">
          <a:blip r:embed="rId5"/>
          <a:srcRect l="5243" t="2189" r="1531" b="4144"/>
          <a:stretch/>
        </p:blipFill>
        <p:spPr>
          <a:xfrm>
            <a:off x="91546" y="0"/>
            <a:ext cx="7236179" cy="6897542"/>
          </a:xfrm>
          <a:prstGeom prst="rect">
            <a:avLst/>
          </a:prstGeom>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90503427"/>
      </p:ext>
    </p:extLst>
  </p:cSld>
  <p:clrMapOvr>
    <a:masterClrMapping/>
  </p:clrMapOvr>
  <mc:AlternateContent xmlns:mc="http://schemas.openxmlformats.org/markup-compatibility/2006">
    <mc:Choice xmlns:p14="http://schemas.microsoft.com/office/powerpoint/2010/main" Requires="p14">
      <p:transition spd="slow" p14:dur="2000" advTm="3244"/>
    </mc:Choice>
    <mc:Fallback>
      <p:transition spd="slow" advTm="3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6"/>
          <a:stretch>
            <a:fillRect/>
          </a:stretch>
        </p:blipFill>
        <p:spPr>
          <a:xfrm>
            <a:off x="867183" y="1665027"/>
            <a:ext cx="7798783" cy="5036023"/>
          </a:xfrm>
          <a:prstGeom prst="rect">
            <a:avLst/>
          </a:prstGeom>
        </p:spPr>
      </p:pic>
      <p:sp>
        <p:nvSpPr>
          <p:cNvPr id="2" name="Title 1"/>
          <p:cNvSpPr>
            <a:spLocks noGrp="1"/>
          </p:cNvSpPr>
          <p:nvPr>
            <p:ph type="title"/>
          </p:nvPr>
        </p:nvSpPr>
        <p:spPr>
          <a:xfrm>
            <a:off x="2936543" y="477770"/>
            <a:ext cx="8610600" cy="1293028"/>
          </a:xfrm>
        </p:spPr>
        <p:txBody>
          <a:bodyPr/>
          <a:lstStyle/>
          <a:p>
            <a:r>
              <a:rPr lang="en-US" dirty="0"/>
              <a:t>Dog attacks</a:t>
            </a:r>
          </a:p>
        </p:txBody>
      </p:sp>
      <p:sp>
        <p:nvSpPr>
          <p:cNvPr id="3" name="Content Placeholder 2"/>
          <p:cNvSpPr>
            <a:spLocks noGrp="1"/>
          </p:cNvSpPr>
          <p:nvPr>
            <p:ph idx="1"/>
          </p:nvPr>
        </p:nvSpPr>
        <p:spPr>
          <a:xfrm>
            <a:off x="685800" y="4026090"/>
            <a:ext cx="5182737" cy="2192595"/>
          </a:xfrm>
        </p:spPr>
        <p:txBody>
          <a:bodyPr/>
          <a:lstStyle/>
          <a:p>
            <a:endParaRPr lang="en-US" dirty="0"/>
          </a:p>
        </p:txBody>
      </p:sp>
      <p:pic>
        <p:nvPicPr>
          <p:cNvPr id="4" name="Picture 3"/>
          <p:cNvPicPr>
            <a:picLocks noChangeAspect="1"/>
          </p:cNvPicPr>
          <p:nvPr/>
        </p:nvPicPr>
        <p:blipFill>
          <a:blip r:embed="rId7"/>
          <a:stretch>
            <a:fillRect/>
          </a:stretch>
        </p:blipFill>
        <p:spPr>
          <a:xfrm>
            <a:off x="685800" y="1661247"/>
            <a:ext cx="7974290" cy="5149355"/>
          </a:xfrm>
          <a:prstGeom prst="rect">
            <a:avLst/>
          </a:prstGeom>
        </p:spPr>
      </p:pic>
      <p:pic>
        <p:nvPicPr>
          <p:cNvPr id="6" name="Picture 2" descr="Image result for skelet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6128557">
            <a:off x="6061332" y="1644128"/>
            <a:ext cx="3520282" cy="4401626"/>
          </a:xfrm>
          <a:prstGeom prst="rect">
            <a:avLst/>
          </a:prstGeom>
          <a:noFill/>
          <a:extLst>
            <a:ext uri="{909E8E84-426E-40DD-AFC4-6F175D3DCCD1}">
              <a14:hiddenFill xmlns:a14="http://schemas.microsoft.com/office/drawing/2010/main">
                <a:solidFill>
                  <a:srgbClr val="FFFFFF"/>
                </a:solidFill>
              </a14:hiddenFill>
            </a:ext>
          </a:extLst>
        </p:spPr>
      </p:pic>
      <p:sp>
        <p:nvSpPr>
          <p:cNvPr id="8" name="Star: 5 Points 7"/>
          <p:cNvSpPr/>
          <p:nvPr/>
        </p:nvSpPr>
        <p:spPr>
          <a:xfrm>
            <a:off x="8530662" y="3730884"/>
            <a:ext cx="663880" cy="63882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p:cNvSpPr/>
          <p:nvPr/>
        </p:nvSpPr>
        <p:spPr>
          <a:xfrm>
            <a:off x="9166810" y="3863624"/>
            <a:ext cx="663880" cy="63882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Audio 1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660010541"/>
      </p:ext>
    </p:extLst>
  </p:cSld>
  <p:clrMapOvr>
    <a:masterClrMapping/>
  </p:clrMapOvr>
  <mc:AlternateContent xmlns:mc="http://schemas.openxmlformats.org/markup-compatibility/2006">
    <mc:Choice xmlns:p14="http://schemas.microsoft.com/office/powerpoint/2010/main" Requires="p14">
      <p:transition spd="slow" p14:dur="2000" advTm="22921"/>
    </mc:Choice>
    <mc:Fallback>
      <p:transition spd="slow" advTm="22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671608"/>
            <a:ext cx="8610600" cy="1293028"/>
          </a:xfrm>
        </p:spPr>
        <p:txBody>
          <a:bodyPr/>
          <a:lstStyle/>
          <a:p>
            <a:r>
              <a:rPr lang="en-US" dirty="0"/>
              <a:t>Dog attack map</a:t>
            </a:r>
          </a:p>
        </p:txBody>
      </p:sp>
      <p:sp>
        <p:nvSpPr>
          <p:cNvPr id="3" name="Content Placeholder 2"/>
          <p:cNvSpPr>
            <a:spLocks noGrp="1"/>
          </p:cNvSpPr>
          <p:nvPr>
            <p:ph idx="1"/>
          </p:nvPr>
        </p:nvSpPr>
        <p:spPr>
          <a:xfrm>
            <a:off x="685800" y="2194561"/>
            <a:ext cx="2971800" cy="734170"/>
          </a:xfrm>
        </p:spPr>
        <p:txBody>
          <a:bodyPr/>
          <a:lstStyle/>
          <a:p>
            <a:r>
              <a:rPr lang="en-US" dirty="0"/>
              <a:t>Dog attacks in the United States</a:t>
            </a:r>
          </a:p>
        </p:txBody>
      </p:sp>
      <p:pic>
        <p:nvPicPr>
          <p:cNvPr id="4" name="Content Placeholder 7"/>
          <p:cNvPicPr>
            <a:picLocks noGrp="1" noChangeAspect="1"/>
          </p:cNvPicPr>
          <p:nvPr/>
        </p:nvPicPr>
        <p:blipFill rotWithShape="1">
          <a:blip r:embed="rId5">
            <a:extLst>
              <a:ext uri="{28A0092B-C50C-407E-A947-70E740481C1C}">
                <a14:useLocalDpi xmlns:a14="http://schemas.microsoft.com/office/drawing/2010/main" val="0"/>
              </a:ext>
            </a:extLst>
          </a:blip>
          <a:srcRect l="2162"/>
          <a:stretch/>
        </p:blipFill>
        <p:spPr>
          <a:xfrm>
            <a:off x="3869635" y="1860203"/>
            <a:ext cx="8076818" cy="4692837"/>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57219190"/>
      </p:ext>
    </p:extLst>
  </p:cSld>
  <p:clrMapOvr>
    <a:masterClrMapping/>
  </p:clrMapOvr>
  <mc:AlternateContent xmlns:mc="http://schemas.openxmlformats.org/markup-compatibility/2006">
    <mc:Choice xmlns:p14="http://schemas.microsoft.com/office/powerpoint/2010/main" Requires="p14">
      <p:transition spd="slow" p14:dur="2000" advTm="10186"/>
    </mc:Choice>
    <mc:Fallback>
      <p:transition spd="slow" advTm="10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5"/>
          <a:srcRect l="3960" t="3775" r="1144" b="4953"/>
          <a:stretch/>
        </p:blipFill>
        <p:spPr>
          <a:xfrm>
            <a:off x="187891" y="764373"/>
            <a:ext cx="10591935" cy="5821394"/>
          </a:xfrm>
          <a:prstGeom prst="rect">
            <a:avLst/>
          </a:prstGeom>
        </p:spPr>
      </p:pic>
      <p:sp>
        <p:nvSpPr>
          <p:cNvPr id="2" name="Title 1"/>
          <p:cNvSpPr>
            <a:spLocks noGrp="1"/>
          </p:cNvSpPr>
          <p:nvPr>
            <p:ph type="title"/>
          </p:nvPr>
        </p:nvSpPr>
        <p:spPr>
          <a:xfrm>
            <a:off x="3409167" y="117859"/>
            <a:ext cx="8610600" cy="1293028"/>
          </a:xfrm>
        </p:spPr>
        <p:txBody>
          <a:bodyPr/>
          <a:lstStyle/>
          <a:p>
            <a:r>
              <a:rPr lang="en-US" dirty="0"/>
              <a:t>Bear attacks</a:t>
            </a: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06301592"/>
      </p:ext>
    </p:extLst>
  </p:cSld>
  <p:clrMapOvr>
    <a:masterClrMapping/>
  </p:clrMapOvr>
  <mc:AlternateContent xmlns:mc="http://schemas.openxmlformats.org/markup-compatibility/2006">
    <mc:Choice xmlns:p14="http://schemas.microsoft.com/office/powerpoint/2010/main" Requires="p14">
      <p:transition spd="slow" p14:dur="2000" advTm="2486"/>
    </mc:Choice>
    <mc:Fallback>
      <p:transition spd="slow" advTm="2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6368" y="440449"/>
            <a:ext cx="8610600" cy="1293028"/>
          </a:xfrm>
        </p:spPr>
        <p:txBody>
          <a:bodyPr/>
          <a:lstStyle/>
          <a:p>
            <a:r>
              <a:rPr lang="en-US" dirty="0"/>
              <a:t>Bear Attacks</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5"/>
          <a:stretch>
            <a:fillRect/>
          </a:stretch>
        </p:blipFill>
        <p:spPr>
          <a:xfrm>
            <a:off x="651172" y="3422929"/>
            <a:ext cx="4984559" cy="3218752"/>
          </a:xfrm>
          <a:prstGeom prst="rect">
            <a:avLst/>
          </a:prstGeom>
        </p:spPr>
      </p:pic>
      <p:pic>
        <p:nvPicPr>
          <p:cNvPr id="6" name="Picture 5"/>
          <p:cNvPicPr>
            <a:picLocks noChangeAspect="1"/>
          </p:cNvPicPr>
          <p:nvPr/>
        </p:nvPicPr>
        <p:blipFill>
          <a:blip r:embed="rId6"/>
          <a:stretch>
            <a:fillRect/>
          </a:stretch>
        </p:blipFill>
        <p:spPr>
          <a:xfrm>
            <a:off x="135129" y="162543"/>
            <a:ext cx="4836629" cy="3123227"/>
          </a:xfrm>
          <a:prstGeom prst="rect">
            <a:avLst/>
          </a:prstGeom>
        </p:spPr>
      </p:pic>
      <p:pic>
        <p:nvPicPr>
          <p:cNvPr id="7" name="Picture 6"/>
          <p:cNvPicPr>
            <a:picLocks noChangeAspect="1"/>
          </p:cNvPicPr>
          <p:nvPr/>
        </p:nvPicPr>
        <p:blipFill>
          <a:blip r:embed="rId7"/>
          <a:stretch>
            <a:fillRect/>
          </a:stretch>
        </p:blipFill>
        <p:spPr>
          <a:xfrm>
            <a:off x="5927534" y="2299034"/>
            <a:ext cx="5870469" cy="3815176"/>
          </a:xfrm>
          <a:prstGeom prst="rect">
            <a:avLst/>
          </a:prstGeom>
        </p:spPr>
      </p:pic>
      <p:pic>
        <p:nvPicPr>
          <p:cNvPr id="8" name="Picture 2" descr="Image result for skelet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6128557">
            <a:off x="8791779" y="1645274"/>
            <a:ext cx="2843423" cy="3555308"/>
          </a:xfrm>
          <a:prstGeom prst="rect">
            <a:avLst/>
          </a:prstGeom>
          <a:noFill/>
          <a:extLst>
            <a:ext uri="{909E8E84-426E-40DD-AFC4-6F175D3DCCD1}">
              <a14:hiddenFill xmlns:a14="http://schemas.microsoft.com/office/drawing/2010/main">
                <a:solidFill>
                  <a:srgbClr val="FFFFFF"/>
                </a:solidFill>
              </a14:hiddenFill>
            </a:ext>
          </a:extLst>
        </p:spPr>
      </p:pic>
      <p:sp>
        <p:nvSpPr>
          <p:cNvPr id="10" name="Star: 5 Points 9"/>
          <p:cNvSpPr/>
          <p:nvPr/>
        </p:nvSpPr>
        <p:spPr>
          <a:xfrm>
            <a:off x="11464295" y="3474294"/>
            <a:ext cx="536233" cy="49553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p:cNvSpPr/>
          <p:nvPr/>
        </p:nvSpPr>
        <p:spPr>
          <a:xfrm>
            <a:off x="10847752" y="3351723"/>
            <a:ext cx="536233" cy="49553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p:cNvSpPr/>
          <p:nvPr/>
        </p:nvSpPr>
        <p:spPr>
          <a:xfrm>
            <a:off x="9945373" y="4212555"/>
            <a:ext cx="536233" cy="49553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grizzl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80619" y="237296"/>
            <a:ext cx="2886161" cy="20780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glacier national park"/>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9076" y="3543701"/>
            <a:ext cx="3415381" cy="1921152"/>
          </a:xfrm>
          <a:prstGeom prst="rect">
            <a:avLst/>
          </a:prstGeom>
          <a:noFill/>
          <a:extLst>
            <a:ext uri="{909E8E84-426E-40DD-AFC4-6F175D3DCCD1}">
              <a14:hiddenFill xmlns:a14="http://schemas.microsoft.com/office/drawing/2010/main">
                <a:solidFill>
                  <a:srgbClr val="FFFFFF"/>
                </a:solidFill>
              </a14:hiddenFill>
            </a:ext>
          </a:extLst>
        </p:spPr>
      </p:pic>
      <p:pic>
        <p:nvPicPr>
          <p:cNvPr id="14" name="Audio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75215183"/>
      </p:ext>
    </p:extLst>
  </p:cSld>
  <p:clrMapOvr>
    <a:masterClrMapping/>
  </p:clrMapOvr>
  <mc:AlternateContent xmlns:mc="http://schemas.openxmlformats.org/markup-compatibility/2006">
    <mc:Choice xmlns:p14="http://schemas.microsoft.com/office/powerpoint/2010/main" Requires="p14">
      <p:transition spd="slow" p14:dur="2000" advTm="26408"/>
    </mc:Choice>
    <mc:Fallback>
      <p:transition spd="slow" advTm="26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Bear Attack Map</a:t>
            </a:r>
          </a:p>
        </p:txBody>
      </p:sp>
      <p:pic>
        <p:nvPicPr>
          <p:cNvPr id="4" name="Content Placeholder 3"/>
          <p:cNvPicPr>
            <a:picLocks noGrp="1" noChangeAspect="1"/>
          </p:cNvPicPr>
          <p:nvPr>
            <p:ph idx="1"/>
          </p:nvPr>
        </p:nvPicPr>
        <p:blipFill rotWithShape="1">
          <a:blip r:embed="rId5"/>
          <a:srcRect l="2297" t="657" r="6846" b="5333"/>
          <a:stretch/>
        </p:blipFill>
        <p:spPr>
          <a:xfrm>
            <a:off x="212035" y="1782245"/>
            <a:ext cx="8458199" cy="4896852"/>
          </a:xfrm>
        </p:spPr>
      </p:pic>
      <p:sp>
        <p:nvSpPr>
          <p:cNvPr id="5" name="Content Placeholder 2"/>
          <p:cNvSpPr txBox="1">
            <a:spLocks/>
          </p:cNvSpPr>
          <p:nvPr/>
        </p:nvSpPr>
        <p:spPr>
          <a:xfrm>
            <a:off x="9246705" y="2218608"/>
            <a:ext cx="2507974"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Northeastern cities</a:t>
            </a:r>
          </a:p>
          <a:p>
            <a:r>
              <a:rPr lang="en-US" dirty="0"/>
              <a:t>Northwestern outdoor areas</a:t>
            </a:r>
          </a:p>
          <a:p>
            <a:r>
              <a:rPr lang="en-US" dirty="0"/>
              <a:t>Alaska</a:t>
            </a:r>
          </a:p>
          <a:p>
            <a:r>
              <a:rPr lang="en-US" dirty="0"/>
              <a:t>Canada</a:t>
            </a:r>
          </a:p>
          <a:p>
            <a:r>
              <a:rPr lang="en-US" dirty="0"/>
              <a:t>Outdoor activities</a:t>
            </a:r>
          </a:p>
          <a:p>
            <a:r>
              <a:rPr lang="en-US" dirty="0"/>
              <a:t>Entire country represented</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08346308"/>
      </p:ext>
    </p:extLst>
  </p:cSld>
  <p:clrMapOvr>
    <a:masterClrMapping/>
  </p:clrMapOvr>
  <mc:AlternateContent xmlns:mc="http://schemas.openxmlformats.org/markup-compatibility/2006">
    <mc:Choice xmlns:p14="http://schemas.microsoft.com/office/powerpoint/2010/main" Requires="p14">
      <p:transition spd="slow" p14:dur="2000" advTm="9203"/>
    </mc:Choice>
    <mc:Fallback>
      <p:transition spd="slow" advTm="9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pic>
        <p:nvPicPr>
          <p:cNvPr id="6" name="Content Placeholder 5"/>
          <p:cNvPicPr>
            <a:picLocks noGrp="1" noChangeAspect="1"/>
          </p:cNvPicPr>
          <p:nvPr>
            <p:ph idx="1"/>
          </p:nvPr>
        </p:nvPicPr>
        <p:blipFill>
          <a:blip r:embed="rId6"/>
          <a:stretch>
            <a:fillRect/>
          </a:stretch>
        </p:blipFill>
        <p:spPr>
          <a:xfrm>
            <a:off x="297586" y="1885541"/>
            <a:ext cx="8461592" cy="1596282"/>
          </a:xfrm>
          <a:prstGeom prst="rect">
            <a:avLst/>
          </a:prstGeom>
        </p:spPr>
      </p:pic>
      <p:sp>
        <p:nvSpPr>
          <p:cNvPr id="3" name="TextBox 2"/>
          <p:cNvSpPr txBox="1"/>
          <p:nvPr/>
        </p:nvSpPr>
        <p:spPr>
          <a:xfrm>
            <a:off x="648315" y="3832964"/>
            <a:ext cx="8461592" cy="954107"/>
          </a:xfrm>
          <a:prstGeom prst="rect">
            <a:avLst/>
          </a:prstGeom>
          <a:noFill/>
        </p:spPr>
        <p:txBody>
          <a:bodyPr wrap="square" rtlCol="0">
            <a:spAutoFit/>
          </a:bodyPr>
          <a:lstStyle/>
          <a:p>
            <a:r>
              <a:rPr lang="en-US" sz="2800" dirty="0"/>
              <a:t>Living in Salt Lake City, you’re not likely to get attacked by a bear, a dog, or a shark.</a:t>
            </a:r>
          </a:p>
        </p:txBody>
      </p:sp>
      <p:pic>
        <p:nvPicPr>
          <p:cNvPr id="1026" name="Picture 2" descr="Image result for jersey shore shar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2825" y="2580362"/>
            <a:ext cx="2983567" cy="42024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20469" y="5092459"/>
            <a:ext cx="7615825" cy="1384995"/>
          </a:xfrm>
          <a:prstGeom prst="rect">
            <a:avLst/>
          </a:prstGeom>
          <a:noFill/>
        </p:spPr>
        <p:txBody>
          <a:bodyPr wrap="square" rtlCol="0">
            <a:spAutoFit/>
          </a:bodyPr>
          <a:lstStyle/>
          <a:p>
            <a:endParaRPr lang="en-US" sz="2800" dirty="0"/>
          </a:p>
          <a:p>
            <a:r>
              <a:rPr lang="en-US" sz="2800" dirty="0"/>
              <a:t>But don’t visit New Jersey anytime soon.</a:t>
            </a:r>
          </a:p>
          <a:p>
            <a:endParaRPr lang="en-US" sz="2800" dirty="0"/>
          </a:p>
        </p:txBody>
      </p:sp>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514561924"/>
      </p:ext>
    </p:extLst>
  </p:cSld>
  <p:clrMapOvr>
    <a:masterClrMapping/>
  </p:clrMapOvr>
  <mc:AlternateContent xmlns:mc="http://schemas.openxmlformats.org/markup-compatibility/2006">
    <mc:Choice xmlns:p14="http://schemas.microsoft.com/office/powerpoint/2010/main" Requires="p14">
      <p:transition spd="slow" p14:dur="2000" advTm="17967"/>
    </mc:Choice>
    <mc:Fallback>
      <p:transition spd="slow" advTm="17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9"/>
                </p:tgtEl>
              </p:cMediaNode>
            </p:audio>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Questions?</a:t>
            </a:r>
          </a:p>
        </p:txBody>
      </p:sp>
      <p:pic>
        <p:nvPicPr>
          <p:cNvPr id="3074" name="Picture 2" descr="Image result for shark attacking be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891" y="543339"/>
            <a:ext cx="4553794" cy="5479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417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0242" y="764373"/>
            <a:ext cx="4115957" cy="1293028"/>
          </a:xfrm>
        </p:spPr>
        <p:txBody>
          <a:bodyPr/>
          <a:lstStyle/>
          <a:p>
            <a:r>
              <a:rPr lang="en-US" dirty="0"/>
              <a:t>Deadly Animals</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6"/>
          <a:stretch>
            <a:fillRect/>
          </a:stretch>
        </p:blipFill>
        <p:spPr>
          <a:xfrm>
            <a:off x="6991878" y="105317"/>
            <a:ext cx="4370945" cy="3800411"/>
          </a:xfrm>
          <a:prstGeom prst="rect">
            <a:avLst/>
          </a:prstGeom>
        </p:spPr>
      </p:pic>
      <p:pic>
        <p:nvPicPr>
          <p:cNvPr id="6" name="Picture 5"/>
          <p:cNvPicPr>
            <a:picLocks noChangeAspect="1"/>
          </p:cNvPicPr>
          <p:nvPr/>
        </p:nvPicPr>
        <p:blipFill rotWithShape="1">
          <a:blip r:embed="rId7"/>
          <a:srcRect t="21621"/>
          <a:stretch/>
        </p:blipFill>
        <p:spPr>
          <a:xfrm>
            <a:off x="324415" y="277966"/>
            <a:ext cx="6553997" cy="3558869"/>
          </a:xfrm>
          <a:prstGeom prst="rect">
            <a:avLst/>
          </a:prstGeom>
        </p:spPr>
      </p:pic>
      <p:sp>
        <p:nvSpPr>
          <p:cNvPr id="8" name="TextBox 7"/>
          <p:cNvSpPr txBox="1"/>
          <p:nvPr/>
        </p:nvSpPr>
        <p:spPr>
          <a:xfrm>
            <a:off x="105694" y="6457890"/>
            <a:ext cx="5900218" cy="400110"/>
          </a:xfrm>
          <a:prstGeom prst="rect">
            <a:avLst/>
          </a:prstGeom>
          <a:noFill/>
        </p:spPr>
        <p:txBody>
          <a:bodyPr wrap="square" rtlCol="0">
            <a:spAutoFit/>
          </a:bodyPr>
          <a:lstStyle/>
          <a:p>
            <a:r>
              <a:rPr lang="en-US" sz="1000" dirty="0"/>
              <a:t>https://www.washingtonpost.com/news/wonk/wp/2015/06/16/chart-the-animals-that-are-most-likely-to-kill-you-this-summer/?utm_term=.56a0c8e438f6</a:t>
            </a:r>
          </a:p>
        </p:txBody>
      </p:sp>
      <p:sp>
        <p:nvSpPr>
          <p:cNvPr id="10" name="Oval 9"/>
          <p:cNvSpPr/>
          <p:nvPr/>
        </p:nvSpPr>
        <p:spPr>
          <a:xfrm>
            <a:off x="210949" y="695793"/>
            <a:ext cx="1166191" cy="1430187"/>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643801" y="627213"/>
            <a:ext cx="1166191" cy="1430187"/>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8"/>
          <a:stretch>
            <a:fillRect/>
          </a:stretch>
        </p:blipFill>
        <p:spPr>
          <a:xfrm>
            <a:off x="6005912" y="4009098"/>
            <a:ext cx="5993473" cy="2435674"/>
          </a:xfrm>
          <a:prstGeom prst="rect">
            <a:avLst/>
          </a:prstGeom>
        </p:spPr>
      </p:pic>
      <p:pic>
        <p:nvPicPr>
          <p:cNvPr id="14" name="Picture 13"/>
          <p:cNvPicPr>
            <a:picLocks noChangeAspect="1"/>
          </p:cNvPicPr>
          <p:nvPr/>
        </p:nvPicPr>
        <p:blipFill>
          <a:blip r:embed="rId9"/>
          <a:stretch>
            <a:fillRect/>
          </a:stretch>
        </p:blipFill>
        <p:spPr>
          <a:xfrm>
            <a:off x="361040" y="3988643"/>
            <a:ext cx="5644872" cy="2469247"/>
          </a:xfrm>
          <a:prstGeom prst="rect">
            <a:avLst/>
          </a:prstGeom>
        </p:spPr>
      </p:pic>
      <p:sp>
        <p:nvSpPr>
          <p:cNvPr id="13" name="Oval 12"/>
          <p:cNvSpPr/>
          <p:nvPr/>
        </p:nvSpPr>
        <p:spPr>
          <a:xfrm>
            <a:off x="6849872" y="2357764"/>
            <a:ext cx="4654955" cy="1804042"/>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10"/>
          <a:stretch>
            <a:fillRect/>
          </a:stretch>
        </p:blipFill>
        <p:spPr>
          <a:xfrm>
            <a:off x="7107137" y="3963685"/>
            <a:ext cx="4978469" cy="3023229"/>
          </a:xfrm>
          <a:prstGeom prst="rect">
            <a:avLst/>
          </a:prstGeom>
        </p:spPr>
      </p:pic>
      <p:pic>
        <p:nvPicPr>
          <p:cNvPr id="19" name="Audio 1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211114599"/>
      </p:ext>
    </p:extLst>
  </p:cSld>
  <p:clrMapOvr>
    <a:masterClrMapping/>
  </p:clrMapOvr>
  <mc:AlternateContent xmlns:mc="http://schemas.openxmlformats.org/markup-compatibility/2006">
    <mc:Choice xmlns:p14="http://schemas.microsoft.com/office/powerpoint/2010/main" Requires="p14">
      <p:transition spd="slow" p14:dur="2000" advTm="7219"/>
    </mc:Choice>
    <mc:Fallback>
      <p:transition spd="slow" advTm="7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19"/>
                </p:tgtEl>
              </p:cMediaNode>
            </p:audio>
          </p:childTnLst>
        </p:cTn>
      </p:par>
    </p:tnLst>
    <p:bldLst>
      <p:bldP spid="10"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4556" y="764373"/>
            <a:ext cx="3541643" cy="1293028"/>
          </a:xfrm>
        </p:spPr>
        <p:txBody>
          <a:bodyPr>
            <a:normAutofit fontScale="90000"/>
          </a:bodyPr>
          <a:lstStyle/>
          <a:p>
            <a:r>
              <a:rPr lang="en-US" dirty="0"/>
              <a:t>Data collection &amp; Cleaning</a:t>
            </a:r>
          </a:p>
        </p:txBody>
      </p:sp>
      <p:sp>
        <p:nvSpPr>
          <p:cNvPr id="3" name="Content Placeholder 2"/>
          <p:cNvSpPr>
            <a:spLocks noGrp="1"/>
          </p:cNvSpPr>
          <p:nvPr>
            <p:ph idx="1"/>
          </p:nvPr>
        </p:nvSpPr>
        <p:spPr>
          <a:xfrm>
            <a:off x="198784" y="3474748"/>
            <a:ext cx="3074504" cy="3018817"/>
          </a:xfrm>
        </p:spPr>
        <p:txBody>
          <a:bodyPr/>
          <a:lstStyle/>
          <a:p>
            <a:r>
              <a:rPr lang="en-US" dirty="0" err="1"/>
              <a:t>Webscraping</a:t>
            </a:r>
            <a:r>
              <a:rPr lang="en-US" dirty="0"/>
              <a:t> from Wikipedia tables posed significant challenges</a:t>
            </a:r>
          </a:p>
          <a:p>
            <a:r>
              <a:rPr lang="en-US" dirty="0"/>
              <a:t>Global Shark Attack dataset was more complete and robust</a:t>
            </a:r>
          </a:p>
        </p:txBody>
      </p:sp>
      <p:pic>
        <p:nvPicPr>
          <p:cNvPr id="4" name="Picture 3"/>
          <p:cNvPicPr>
            <a:picLocks noChangeAspect="1"/>
          </p:cNvPicPr>
          <p:nvPr/>
        </p:nvPicPr>
        <p:blipFill>
          <a:blip r:embed="rId4"/>
          <a:stretch>
            <a:fillRect/>
          </a:stretch>
        </p:blipFill>
        <p:spPr>
          <a:xfrm>
            <a:off x="198783" y="253822"/>
            <a:ext cx="7527234" cy="3083767"/>
          </a:xfrm>
          <a:prstGeom prst="rect">
            <a:avLst/>
          </a:prstGeom>
        </p:spPr>
      </p:pic>
      <p:pic>
        <p:nvPicPr>
          <p:cNvPr id="7" name="Picture 6"/>
          <p:cNvPicPr>
            <a:picLocks noChangeAspect="1"/>
          </p:cNvPicPr>
          <p:nvPr/>
        </p:nvPicPr>
        <p:blipFill>
          <a:blip r:embed="rId5"/>
          <a:stretch>
            <a:fillRect/>
          </a:stretch>
        </p:blipFill>
        <p:spPr>
          <a:xfrm>
            <a:off x="3855140" y="3474748"/>
            <a:ext cx="7879660" cy="2066796"/>
          </a:xfrm>
          <a:prstGeom prst="rect">
            <a:avLst/>
          </a:prstGeom>
        </p:spPr>
      </p:pic>
      <p:sp>
        <p:nvSpPr>
          <p:cNvPr id="8" name="Arrow: Down 7"/>
          <p:cNvSpPr/>
          <p:nvPr/>
        </p:nvSpPr>
        <p:spPr>
          <a:xfrm rot="19349385">
            <a:off x="6112702" y="2961182"/>
            <a:ext cx="1189973" cy="10271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3541995" y="5661770"/>
            <a:ext cx="5426640" cy="115413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Dogs </a:t>
            </a:r>
            <a:r>
              <a:rPr lang="en-US" dirty="0">
                <a:sym typeface="Wingdings" panose="05000000000000000000" pitchFamily="2" charset="2"/>
              </a:rPr>
              <a:t> </a:t>
            </a:r>
            <a:r>
              <a:rPr lang="en-US" dirty="0"/>
              <a:t>N = 584</a:t>
            </a:r>
          </a:p>
          <a:p>
            <a:r>
              <a:rPr lang="en-US" dirty="0"/>
              <a:t>Bears </a:t>
            </a:r>
            <a:r>
              <a:rPr lang="en-US" dirty="0">
                <a:sym typeface="Wingdings" panose="05000000000000000000" pitchFamily="2" charset="2"/>
              </a:rPr>
              <a:t> N = 156 </a:t>
            </a:r>
          </a:p>
          <a:p>
            <a:r>
              <a:rPr lang="en-US" dirty="0">
                <a:sym typeface="Wingdings" panose="05000000000000000000" pitchFamily="2" charset="2"/>
              </a:rPr>
              <a:t>Sharks  N = 5992</a:t>
            </a:r>
            <a:endParaRPr lang="en-US" dirty="0"/>
          </a:p>
        </p:txBody>
      </p:sp>
      <p:pic>
        <p:nvPicPr>
          <p:cNvPr id="14" name="Audio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25504053"/>
      </p:ext>
    </p:extLst>
  </p:cSld>
  <p:clrMapOvr>
    <a:masterClrMapping/>
  </p:clrMapOvr>
  <mc:AlternateContent xmlns:mc="http://schemas.openxmlformats.org/markup-compatibility/2006">
    <mc:Choice xmlns:p14="http://schemas.microsoft.com/office/powerpoint/2010/main" Requires="p14">
      <p:transition spd="slow" p14:dur="2000" advTm="10932"/>
    </mc:Choice>
    <mc:Fallback>
      <p:transition spd="slow" advTm="10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5"/>
          <a:srcRect l="5851" t="3000" r="1583" b="5983"/>
          <a:stretch/>
        </p:blipFill>
        <p:spPr>
          <a:xfrm>
            <a:off x="113907" y="0"/>
            <a:ext cx="11733859" cy="6948517"/>
          </a:xfrm>
          <a:prstGeom prst="rect">
            <a:avLst/>
          </a:prstGeom>
        </p:spPr>
      </p:pic>
      <p:sp>
        <p:nvSpPr>
          <p:cNvPr id="2" name="Title 1"/>
          <p:cNvSpPr>
            <a:spLocks noGrp="1"/>
          </p:cNvSpPr>
          <p:nvPr>
            <p:ph type="title"/>
          </p:nvPr>
        </p:nvSpPr>
        <p:spPr>
          <a:xfrm>
            <a:off x="-2979107" y="538905"/>
            <a:ext cx="8610600" cy="1293028"/>
          </a:xfrm>
        </p:spPr>
        <p:txBody>
          <a:bodyPr/>
          <a:lstStyle/>
          <a:p>
            <a:r>
              <a:rPr lang="en-US" dirty="0"/>
              <a:t>SHARK attacks</a:t>
            </a:r>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92898987"/>
      </p:ext>
    </p:extLst>
  </p:cSld>
  <p:clrMapOvr>
    <a:masterClrMapping/>
  </p:clrMapOvr>
  <mc:AlternateContent xmlns:mc="http://schemas.openxmlformats.org/markup-compatibility/2006">
    <mc:Choice xmlns:p14="http://schemas.microsoft.com/office/powerpoint/2010/main" Requires="p14">
      <p:transition spd="slow" p14:dur="2000" advTm="3023"/>
    </mc:Choice>
    <mc:Fallback>
      <p:transition spd="slow" advTm="3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Shark Attacks Analysis</a:t>
            </a:r>
          </a:p>
        </p:txBody>
      </p:sp>
      <p:pic>
        <p:nvPicPr>
          <p:cNvPr id="4" name="Picture 3"/>
          <p:cNvPicPr>
            <a:picLocks noChangeAspect="1"/>
          </p:cNvPicPr>
          <p:nvPr/>
        </p:nvPicPr>
        <p:blipFill>
          <a:blip r:embed="rId5"/>
          <a:stretch>
            <a:fillRect/>
          </a:stretch>
        </p:blipFill>
        <p:spPr>
          <a:xfrm>
            <a:off x="933450" y="2011109"/>
            <a:ext cx="10572750" cy="4391025"/>
          </a:xfrm>
          <a:prstGeom prst="rect">
            <a:avLst/>
          </a:prstGeom>
        </p:spPr>
      </p:pic>
      <p:pic>
        <p:nvPicPr>
          <p:cNvPr id="2050" name="Picture 2" descr="Image result for skelet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6128557">
            <a:off x="6762789" y="1838729"/>
            <a:ext cx="3520282" cy="4401626"/>
          </a:xfrm>
          <a:prstGeom prst="rect">
            <a:avLst/>
          </a:prstGeom>
          <a:noFill/>
          <a:extLst>
            <a:ext uri="{909E8E84-426E-40DD-AFC4-6F175D3DCCD1}">
              <a14:hiddenFill xmlns:a14="http://schemas.microsoft.com/office/drawing/2010/main">
                <a:solidFill>
                  <a:srgbClr val="FFFFFF"/>
                </a:solidFill>
              </a14:hiddenFill>
            </a:ext>
          </a:extLst>
        </p:spPr>
      </p:pic>
      <p:sp>
        <p:nvSpPr>
          <p:cNvPr id="5" name="Star: 5 Points 4"/>
          <p:cNvSpPr/>
          <p:nvPr/>
        </p:nvSpPr>
        <p:spPr>
          <a:xfrm>
            <a:off x="7077205" y="2868460"/>
            <a:ext cx="663880" cy="63882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p:cNvSpPr/>
          <p:nvPr/>
        </p:nvSpPr>
        <p:spPr>
          <a:xfrm>
            <a:off x="9172705" y="2813860"/>
            <a:ext cx="663880" cy="63882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p:cNvSpPr/>
          <p:nvPr/>
        </p:nvSpPr>
        <p:spPr>
          <a:xfrm>
            <a:off x="6868960" y="3907021"/>
            <a:ext cx="663880" cy="63882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p:cNvSpPr/>
          <p:nvPr/>
        </p:nvSpPr>
        <p:spPr>
          <a:xfrm>
            <a:off x="8805838" y="4707452"/>
            <a:ext cx="663880" cy="63882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70028715"/>
      </p:ext>
    </p:extLst>
  </p:cSld>
  <p:clrMapOvr>
    <a:masterClrMapping/>
  </p:clrMapOvr>
  <mc:AlternateContent xmlns:mc="http://schemas.openxmlformats.org/markup-compatibility/2006">
    <mc:Choice xmlns:p14="http://schemas.microsoft.com/office/powerpoint/2010/main" Requires="p14">
      <p:transition spd="slow" p14:dur="2000" advTm="7742"/>
    </mc:Choice>
    <mc:Fallback>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895600" y="400740"/>
            <a:ext cx="8610600" cy="1293028"/>
          </a:xfrm>
        </p:spPr>
        <p:txBody>
          <a:bodyPr/>
          <a:lstStyle/>
          <a:p>
            <a:r>
              <a:rPr lang="en-US" dirty="0"/>
              <a:t>Activities</a:t>
            </a:r>
          </a:p>
        </p:txBody>
      </p:sp>
      <p:pic>
        <p:nvPicPr>
          <p:cNvPr id="4" name="Picture 3" descr="Screen Shot 2016-11-30 at 6.19.33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026" y="1329450"/>
            <a:ext cx="7924911" cy="5415566"/>
          </a:xfrm>
          <a:prstGeom prst="rect">
            <a:avLst/>
          </a:prstGeom>
        </p:spPr>
      </p:pic>
      <p:pic>
        <p:nvPicPr>
          <p:cNvPr id="9" name="Picture 8"/>
          <p:cNvPicPr>
            <a:picLocks noChangeAspect="1"/>
          </p:cNvPicPr>
          <p:nvPr/>
        </p:nvPicPr>
        <p:blipFill rotWithShape="1">
          <a:blip r:embed="rId7"/>
          <a:srcRect l="3374" t="3014" r="684" b="5681"/>
          <a:stretch/>
        </p:blipFill>
        <p:spPr>
          <a:xfrm>
            <a:off x="3372769" y="1329450"/>
            <a:ext cx="8507896" cy="4174434"/>
          </a:xfrm>
          <a:prstGeom prst="rect">
            <a:avLst/>
          </a:prstGeom>
        </p:spPr>
      </p:pic>
      <p:pic>
        <p:nvPicPr>
          <p:cNvPr id="13" name="Audio 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565035396"/>
      </p:ext>
    </p:extLst>
  </p:cSld>
  <p:clrMapOvr>
    <a:masterClrMapping/>
  </p:clrMapOvr>
  <mc:AlternateContent xmlns:mc="http://schemas.openxmlformats.org/markup-compatibility/2006">
    <mc:Choice xmlns:p14="http://schemas.microsoft.com/office/powerpoint/2010/main" Requires="p14">
      <p:transition spd="slow" p14:dur="2000" advTm="15131"/>
    </mc:Choice>
    <mc:Fallback>
      <p:transition spd="slow" advTm="15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80143" y="442610"/>
            <a:ext cx="11126057" cy="1293028"/>
            <a:chOff x="380143" y="442610"/>
            <a:chExt cx="11126057" cy="1293028"/>
          </a:xfrm>
        </p:grpSpPr>
        <p:sp>
          <p:nvSpPr>
            <p:cNvPr id="2" name="Title 1"/>
            <p:cNvSpPr txBox="1">
              <a:spLocks/>
            </p:cNvSpPr>
            <p:nvPr/>
          </p:nvSpPr>
          <p:spPr>
            <a:xfrm>
              <a:off x="380143" y="448189"/>
              <a:ext cx="1716653" cy="881261"/>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1600" dirty="0"/>
                <a:t>Analysis</a:t>
              </a:r>
            </a:p>
          </p:txBody>
        </p:sp>
        <p:sp>
          <p:nvSpPr>
            <p:cNvPr id="3" name="Title 1"/>
            <p:cNvSpPr txBox="1">
              <a:spLocks/>
            </p:cNvSpPr>
            <p:nvPr/>
          </p:nvSpPr>
          <p:spPr>
            <a:xfrm>
              <a:off x="2895600" y="442610"/>
              <a:ext cx="8610600" cy="1293028"/>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err="1"/>
                <a:t>Sci</a:t>
              </a:r>
              <a:r>
                <a:rPr lang="en-US" dirty="0"/>
                <a:t>-Kit Learn supervised learning</a:t>
              </a:r>
            </a:p>
          </p:txBody>
        </p:sp>
      </p:grpSp>
      <p:sp>
        <p:nvSpPr>
          <p:cNvPr id="4" name="TextBox 3"/>
          <p:cNvSpPr txBox="1"/>
          <p:nvPr/>
        </p:nvSpPr>
        <p:spPr>
          <a:xfrm>
            <a:off x="1074584" y="1381719"/>
            <a:ext cx="3209799" cy="646331"/>
          </a:xfrm>
          <a:prstGeom prst="rect">
            <a:avLst/>
          </a:prstGeom>
          <a:noFill/>
        </p:spPr>
        <p:txBody>
          <a:bodyPr wrap="square" rtlCol="0">
            <a:spAutoFit/>
          </a:bodyPr>
          <a:lstStyle/>
          <a:p>
            <a:r>
              <a:rPr lang="en-US" dirty="0"/>
              <a:t>K Nearest Neighbors</a:t>
            </a:r>
          </a:p>
          <a:p>
            <a:pPr marL="285750" indent="-285750">
              <a:buFont typeface="Wingdings" charset="2"/>
              <a:buChar char="§"/>
            </a:pPr>
            <a:r>
              <a:rPr lang="en-US" dirty="0"/>
              <a:t>Best accuracy @ n=35</a:t>
            </a:r>
          </a:p>
        </p:txBody>
      </p:sp>
      <p:sp>
        <p:nvSpPr>
          <p:cNvPr id="5" name="TextBox 4"/>
          <p:cNvSpPr txBox="1"/>
          <p:nvPr/>
        </p:nvSpPr>
        <p:spPr>
          <a:xfrm>
            <a:off x="2022456" y="3194973"/>
            <a:ext cx="2344549" cy="646331"/>
          </a:xfrm>
          <a:prstGeom prst="rect">
            <a:avLst/>
          </a:prstGeom>
          <a:noFill/>
        </p:spPr>
        <p:txBody>
          <a:bodyPr wrap="square" rtlCol="0">
            <a:spAutoFit/>
          </a:bodyPr>
          <a:lstStyle/>
          <a:p>
            <a:r>
              <a:rPr lang="en-US" dirty="0"/>
              <a:t>Support Vector Machine</a:t>
            </a:r>
          </a:p>
        </p:txBody>
      </p:sp>
      <p:sp>
        <p:nvSpPr>
          <p:cNvPr id="7" name="TextBox 6"/>
          <p:cNvSpPr txBox="1"/>
          <p:nvPr/>
        </p:nvSpPr>
        <p:spPr>
          <a:xfrm>
            <a:off x="4799629" y="4827914"/>
            <a:ext cx="4257584" cy="646331"/>
          </a:xfrm>
          <a:prstGeom prst="rect">
            <a:avLst/>
          </a:prstGeom>
          <a:noFill/>
        </p:spPr>
        <p:txBody>
          <a:bodyPr wrap="square" rtlCol="0">
            <a:spAutoFit/>
          </a:bodyPr>
          <a:lstStyle/>
          <a:p>
            <a:r>
              <a:rPr lang="en-US" dirty="0"/>
              <a:t>Decision Trees</a:t>
            </a:r>
          </a:p>
          <a:p>
            <a:pPr marL="285750" indent="-285750">
              <a:buFont typeface="Wingdings" charset="2"/>
              <a:buChar char="§"/>
            </a:pPr>
            <a:r>
              <a:rPr lang="en-US" dirty="0"/>
              <a:t>Best accuracy @ max depth=3</a:t>
            </a:r>
          </a:p>
        </p:txBody>
      </p:sp>
      <p:pic>
        <p:nvPicPr>
          <p:cNvPr id="9" name="Picture 8" descr="Screen Shot 2016-11-30 at 6.27.32 PM.png"/>
          <p:cNvPicPr>
            <a:picLocks noChangeAspect="1"/>
          </p:cNvPicPr>
          <p:nvPr/>
        </p:nvPicPr>
        <p:blipFill rotWithShape="1">
          <a:blip r:embed="rId6">
            <a:extLst>
              <a:ext uri="{28A0092B-C50C-407E-A947-70E740481C1C}">
                <a14:useLocalDpi xmlns:a14="http://schemas.microsoft.com/office/drawing/2010/main" val="0"/>
              </a:ext>
            </a:extLst>
          </a:blip>
          <a:srcRect t="2478" r="7804"/>
          <a:stretch/>
        </p:blipFill>
        <p:spPr>
          <a:xfrm>
            <a:off x="2628862" y="2051644"/>
            <a:ext cx="6595819" cy="916515"/>
          </a:xfrm>
          <a:prstGeom prst="rect">
            <a:avLst/>
          </a:prstGeom>
        </p:spPr>
      </p:pic>
      <p:pic>
        <p:nvPicPr>
          <p:cNvPr id="10" name="Picture 9" descr="Screen Shot 2016-11-30 at 6.27.49 PM.png"/>
          <p:cNvPicPr>
            <a:picLocks noChangeAspect="1"/>
          </p:cNvPicPr>
          <p:nvPr/>
        </p:nvPicPr>
        <p:blipFill rotWithShape="1">
          <a:blip r:embed="rId7">
            <a:extLst>
              <a:ext uri="{28A0092B-C50C-407E-A947-70E740481C1C}">
                <a14:useLocalDpi xmlns:a14="http://schemas.microsoft.com/office/drawing/2010/main" val="0"/>
              </a:ext>
            </a:extLst>
          </a:blip>
          <a:srcRect r="3479" b="29510"/>
          <a:stretch/>
        </p:blipFill>
        <p:spPr>
          <a:xfrm>
            <a:off x="3330555" y="3951944"/>
            <a:ext cx="6717509" cy="528175"/>
          </a:xfrm>
          <a:prstGeom prst="rect">
            <a:avLst/>
          </a:prstGeom>
        </p:spPr>
      </p:pic>
      <p:pic>
        <p:nvPicPr>
          <p:cNvPr id="11" name="Picture 10" descr="Screen Shot 2016-11-30 at 6.28.07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4296" y="5756268"/>
            <a:ext cx="1752600" cy="546100"/>
          </a:xfrm>
          <a:prstGeom prst="rect">
            <a:avLst/>
          </a:prstGeom>
        </p:spPr>
      </p:pic>
      <p:sp>
        <p:nvSpPr>
          <p:cNvPr id="12" name="Title 1"/>
          <p:cNvSpPr txBox="1">
            <a:spLocks/>
          </p:cNvSpPr>
          <p:nvPr/>
        </p:nvSpPr>
        <p:spPr>
          <a:xfrm>
            <a:off x="1674677" y="5764588"/>
            <a:ext cx="5456657" cy="881261"/>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2400" dirty="0"/>
              <a:t>All roughly 75%-80%</a:t>
            </a:r>
          </a:p>
        </p:txBody>
      </p:sp>
      <p:pic>
        <p:nvPicPr>
          <p:cNvPr id="16" name="Audio 1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407622415"/>
      </p:ext>
    </p:extLst>
  </p:cSld>
  <p:clrMapOvr>
    <a:masterClrMapping/>
  </p:clrMapOvr>
  <mc:AlternateContent xmlns:mc="http://schemas.openxmlformats.org/markup-compatibility/2006">
    <mc:Choice xmlns:p14="http://schemas.microsoft.com/office/powerpoint/2010/main" Requires="p14">
      <p:transition spd="slow" p14:dur="2000" advTm="13412"/>
    </mc:Choice>
    <mc:Fallback>
      <p:transition spd="slow" advTm="13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Shark attack map</a:t>
            </a:r>
          </a:p>
        </p:txBody>
      </p:sp>
      <p:sp>
        <p:nvSpPr>
          <p:cNvPr id="3" name="Content Placeholder 2"/>
          <p:cNvSpPr>
            <a:spLocks noGrp="1"/>
          </p:cNvSpPr>
          <p:nvPr>
            <p:ph idx="1"/>
          </p:nvPr>
        </p:nvSpPr>
        <p:spPr>
          <a:xfrm>
            <a:off x="8587408" y="2194560"/>
            <a:ext cx="2918791" cy="4024125"/>
          </a:xfrm>
        </p:spPr>
        <p:txBody>
          <a:bodyPr>
            <a:normAutofit lnSpcReduction="10000"/>
          </a:bodyPr>
          <a:lstStyle/>
          <a:p>
            <a:r>
              <a:rPr lang="en-US" dirty="0"/>
              <a:t>Not super enlightening</a:t>
            </a:r>
          </a:p>
          <a:p>
            <a:r>
              <a:rPr lang="en-US" dirty="0"/>
              <a:t>Only data from three African countries</a:t>
            </a:r>
          </a:p>
          <a:p>
            <a:r>
              <a:rPr lang="en-US" dirty="0"/>
              <a:t>Only one data point in South America</a:t>
            </a:r>
          </a:p>
          <a:p>
            <a:r>
              <a:rPr lang="en-US" dirty="0"/>
              <a:t>These do not fully match shark habitat information</a:t>
            </a:r>
          </a:p>
        </p:txBody>
      </p:sp>
      <p:pic>
        <p:nvPicPr>
          <p:cNvPr id="4098" name="Picture 2" descr="Inline imag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468" y="1888205"/>
            <a:ext cx="7732643" cy="463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24032545"/>
      </p:ext>
    </p:extLst>
  </p:cSld>
  <p:clrMapOvr>
    <a:masterClrMapping/>
  </p:clrMapOvr>
  <mc:AlternateContent xmlns:mc="http://schemas.openxmlformats.org/markup-compatibility/2006">
    <mc:Choice xmlns:p14="http://schemas.microsoft.com/office/powerpoint/2010/main" Requires="p14">
      <p:transition spd="slow" p14:dur="2000" advTm="7992"/>
    </mc:Choice>
    <mc:Fallback>
      <p:transition spd="slow" advTm="7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Shark attack countries</a:t>
            </a:r>
          </a:p>
        </p:txBody>
      </p:sp>
      <p:sp>
        <p:nvSpPr>
          <p:cNvPr id="3" name="Content Placeholder 2"/>
          <p:cNvSpPr>
            <a:spLocks noGrp="1"/>
          </p:cNvSpPr>
          <p:nvPr>
            <p:ph idx="1"/>
          </p:nvPr>
        </p:nvSpPr>
        <p:spPr>
          <a:xfrm>
            <a:off x="571870" y="329318"/>
            <a:ext cx="2839278" cy="1728083"/>
          </a:xfrm>
        </p:spPr>
        <p:txBody>
          <a:bodyPr>
            <a:normAutofit/>
          </a:bodyPr>
          <a:lstStyle/>
          <a:p>
            <a:r>
              <a:rPr lang="en-US" sz="3200" dirty="0"/>
              <a:t>USA</a:t>
            </a:r>
          </a:p>
          <a:p>
            <a:r>
              <a:rPr lang="en-US" sz="3200" dirty="0"/>
              <a:t>Australia</a:t>
            </a:r>
          </a:p>
          <a:p>
            <a:r>
              <a:rPr lang="en-US" sz="3200" dirty="0"/>
              <a:t>South Africa</a:t>
            </a:r>
          </a:p>
        </p:txBody>
      </p:sp>
      <p:pic>
        <p:nvPicPr>
          <p:cNvPr id="5" name="Picture 4"/>
          <p:cNvPicPr>
            <a:picLocks noChangeAspect="1"/>
          </p:cNvPicPr>
          <p:nvPr/>
        </p:nvPicPr>
        <p:blipFill>
          <a:blip r:embed="rId6"/>
          <a:stretch>
            <a:fillRect/>
          </a:stretch>
        </p:blipFill>
        <p:spPr>
          <a:xfrm>
            <a:off x="1362754" y="2267169"/>
            <a:ext cx="9185975" cy="4303254"/>
          </a:xfrm>
          <a:prstGeom prst="rect">
            <a:avLst/>
          </a:prstGeom>
        </p:spPr>
      </p:pic>
      <p:pic>
        <p:nvPicPr>
          <p:cNvPr id="1028" name="Picture 4" descr="1104_072911shark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4878" y="1907360"/>
            <a:ext cx="5324061" cy="2973800"/>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317463592"/>
      </p:ext>
    </p:extLst>
  </p:cSld>
  <p:clrMapOvr>
    <a:masterClrMapping/>
  </p:clrMapOvr>
  <mc:AlternateContent xmlns:mc="http://schemas.openxmlformats.org/markup-compatibility/2006">
    <mc:Choice xmlns:p14="http://schemas.microsoft.com/office/powerpoint/2010/main" Requires="p14">
      <p:transition spd="slow" p14:dur="2000" advTm="13698"/>
    </mc:Choice>
    <mc:Fallback>
      <p:transition spd="slow" advTm="13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anim calcmode="lin" valueType="num">
                                      <p:cBhvr additive="base">
                                        <p:cTn id="11" dur="500" fill="hold"/>
                                        <p:tgtEl>
                                          <p:spTgt spid="1028"/>
                                        </p:tgtEl>
                                        <p:attrNameLst>
                                          <p:attrName>ppt_x</p:attrName>
                                        </p:attrNameLst>
                                      </p:cBhvr>
                                      <p:tavLst>
                                        <p:tav tm="0">
                                          <p:val>
                                            <p:strVal val="#ppt_x"/>
                                          </p:val>
                                        </p:tav>
                                        <p:tav tm="100000">
                                          <p:val>
                                            <p:strVal val="#ppt_x"/>
                                          </p:val>
                                        </p:tav>
                                      </p:tavLst>
                                    </p:anim>
                                    <p:anim calcmode="lin" valueType="num">
                                      <p:cBhvr additive="base">
                                        <p:cTn id="12"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7"/>
</p:tagLst>
</file>

<file path=ppt/tags/tag2.xml><?xml version="1.0" encoding="utf-8"?>
<p:tagLst xmlns:a="http://schemas.openxmlformats.org/drawingml/2006/main" xmlns:r="http://schemas.openxmlformats.org/officeDocument/2006/relationships" xmlns:p="http://schemas.openxmlformats.org/presentationml/2006/main">
  <p:tag name="TIMING" val="|0.9"/>
</p:tagLst>
</file>

<file path=ppt/tags/tag3.xml><?xml version="1.0" encoding="utf-8"?>
<p:tagLst xmlns:a="http://schemas.openxmlformats.org/drawingml/2006/main" xmlns:r="http://schemas.openxmlformats.org/officeDocument/2006/relationships" xmlns:p="http://schemas.openxmlformats.org/presentationml/2006/main">
  <p:tag name="TIMING" val="|1.1|9.1|6.2|2.8|3.9|4.6|3.4"/>
</p:tagLst>
</file>

<file path=ppt/tags/tag4.xml><?xml version="1.0" encoding="utf-8"?>
<p:tagLst xmlns:a="http://schemas.openxmlformats.org/drawingml/2006/main" xmlns:r="http://schemas.openxmlformats.org/officeDocument/2006/relationships" xmlns:p="http://schemas.openxmlformats.org/presentationml/2006/main">
  <p:tag name="TIMING" val="|5.3"/>
</p:tagLst>
</file>

<file path=ppt/tags/tag5.xml><?xml version="1.0" encoding="utf-8"?>
<p:tagLst xmlns:a="http://schemas.openxmlformats.org/drawingml/2006/main" xmlns:r="http://schemas.openxmlformats.org/officeDocument/2006/relationships" xmlns:p="http://schemas.openxmlformats.org/presentationml/2006/main">
  <p:tag name="TIMING" val="|13.8"/>
</p:tagLst>
</file>

<file path=ppt/tags/tag6.xml><?xml version="1.0" encoding="utf-8"?>
<p:tagLst xmlns:a="http://schemas.openxmlformats.org/drawingml/2006/main" xmlns:r="http://schemas.openxmlformats.org/officeDocument/2006/relationships" xmlns:p="http://schemas.openxmlformats.org/presentationml/2006/main">
  <p:tag name="TIMING" val="|15.3"/>
</p:tagLst>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2494</TotalTime>
  <Words>1502</Words>
  <Application>Microsoft Office PowerPoint</Application>
  <PresentationFormat>Widescreen</PresentationFormat>
  <Paragraphs>99</Paragraphs>
  <Slides>17</Slides>
  <Notes>16</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Wingdings</vt:lpstr>
      <vt:lpstr>Vapor Trail</vt:lpstr>
      <vt:lpstr>Puppies, Sharks, bears – Oh my!</vt:lpstr>
      <vt:lpstr>Deadly Animals</vt:lpstr>
      <vt:lpstr>Data collection &amp; Cleaning</vt:lpstr>
      <vt:lpstr>SHARK attacks</vt:lpstr>
      <vt:lpstr>Shark Attacks Analysis</vt:lpstr>
      <vt:lpstr>Activities</vt:lpstr>
      <vt:lpstr>PowerPoint Presentation</vt:lpstr>
      <vt:lpstr>Shark attack map</vt:lpstr>
      <vt:lpstr>Shark attack countries</vt:lpstr>
      <vt:lpstr>Dog Attacks</vt:lpstr>
      <vt:lpstr>Dog attacks</vt:lpstr>
      <vt:lpstr>Dog attack map</vt:lpstr>
      <vt:lpstr>Bear attacks</vt:lpstr>
      <vt:lpstr>Bear Attacks</vt:lpstr>
      <vt:lpstr>Bear Attack Map</vt:lpstr>
      <vt:lpstr>Conclusions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Puppies, Sharks, bears – Oh my!</dc:title>
  <dc:creator>Ellen Reat</dc:creator>
  <cp:lastModifiedBy>Ellen Reat</cp:lastModifiedBy>
  <cp:revision>60</cp:revision>
  <dcterms:created xsi:type="dcterms:W3CDTF">2016-11-29T05:57:44Z</dcterms:created>
  <dcterms:modified xsi:type="dcterms:W3CDTF">2016-12-03T00:28:55Z</dcterms:modified>
</cp:coreProperties>
</file>